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EC063-4E3B-4CBA-9470-074BA981B744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FE783C-A50D-4582-A0FF-28981ED68F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7628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Clarity around special </a:t>
            </a:r>
            <a:r>
              <a:rPr lang="en-US" dirty="0" err="1" smtClean="0"/>
              <a:t>ed</a:t>
            </a:r>
            <a:r>
              <a:rPr lang="en-US" dirty="0" smtClean="0"/>
              <a:t> liaison role – through conversations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8156-DF44-4E8F-87FA-E0F4B29D5311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5530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LST – another level of support in classrooms; job embedded </a:t>
            </a:r>
            <a:r>
              <a:rPr lang="en-US" dirty="0" err="1" smtClean="0"/>
              <a:t>pd</a:t>
            </a:r>
            <a:r>
              <a:rPr lang="en-US" dirty="0" smtClean="0"/>
              <a:t> to support all learners</a:t>
            </a:r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8156-DF44-4E8F-87FA-E0F4B29D5311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0269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8156-DF44-4E8F-87FA-E0F4B29D5311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7082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8156-DF44-4E8F-87FA-E0F4B29D5311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9493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54A4DD5-0F8A-4B4F-9EBB-68F0D34622E2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8B50D6A4-E281-49C9-9F10-A31A768D0DC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DD5-0F8A-4B4F-9EBB-68F0D34622E2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D6A4-E281-49C9-9F10-A31A768D0DC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DD5-0F8A-4B4F-9EBB-68F0D34622E2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D6A4-E281-49C9-9F10-A31A768D0DC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DD5-0F8A-4B4F-9EBB-68F0D34622E2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D6A4-E281-49C9-9F10-A31A768D0DC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DD5-0F8A-4B4F-9EBB-68F0D34622E2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D6A4-E281-49C9-9F10-A31A768D0DC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DD5-0F8A-4B4F-9EBB-68F0D34622E2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D6A4-E281-49C9-9F10-A31A768D0DC6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DD5-0F8A-4B4F-9EBB-68F0D34622E2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D6A4-E281-49C9-9F10-A31A768D0DC6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DD5-0F8A-4B4F-9EBB-68F0D34622E2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D6A4-E281-49C9-9F10-A31A768D0DC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DD5-0F8A-4B4F-9EBB-68F0D34622E2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D6A4-E281-49C9-9F10-A31A768D0DC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C54A4DD5-0F8A-4B4F-9EBB-68F0D34622E2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8B50D6A4-E281-49C9-9F10-A31A768D0DC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C54A4DD5-0F8A-4B4F-9EBB-68F0D34622E2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8B50D6A4-E281-49C9-9F10-A31A768D0DC6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54A4DD5-0F8A-4B4F-9EBB-68F0D34622E2}" type="datetimeFigureOut">
              <a:rPr lang="en-CA" smtClean="0"/>
              <a:t>22/01/2012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B50D6A4-E281-49C9-9F10-A31A768D0DC6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8c-3YCr7zR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0266" y="1143000"/>
            <a:ext cx="5723468" cy="1828090"/>
          </a:xfrm>
        </p:spPr>
        <p:txBody>
          <a:bodyPr/>
          <a:lstStyle/>
          <a:p>
            <a:r>
              <a:rPr lang="en-US" dirty="0" smtClean="0"/>
              <a:t>Teacher Leaders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5910" y="2979761"/>
            <a:ext cx="5712179" cy="1524000"/>
          </a:xfrm>
        </p:spPr>
        <p:txBody>
          <a:bodyPr/>
          <a:lstStyle/>
          <a:p>
            <a:r>
              <a:rPr lang="en-US" dirty="0" smtClean="0"/>
              <a:t>A Discussion</a:t>
            </a:r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810000"/>
            <a:ext cx="4364038" cy="1839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51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Coming Together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186" y="1752600"/>
            <a:ext cx="6856046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784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95400" y="2133600"/>
            <a:ext cx="3200400" cy="360273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On your own: </a:t>
            </a:r>
          </a:p>
          <a:p>
            <a:pPr lvl="1"/>
            <a:r>
              <a:rPr lang="en-US" dirty="0" smtClean="0"/>
              <a:t>Reflection on the sheet provided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On the signal</a:t>
            </a:r>
          </a:p>
          <a:p>
            <a:pPr lvl="1"/>
            <a:r>
              <a:rPr lang="en-US" dirty="0"/>
              <a:t>Partner – find someone with the same color/candy </a:t>
            </a:r>
          </a:p>
          <a:p>
            <a:pPr lvl="1"/>
            <a:r>
              <a:rPr lang="en-US" dirty="0"/>
              <a:t>Reflection/discussion turn and talk</a:t>
            </a:r>
            <a:endParaRPr lang="en-CA" dirty="0"/>
          </a:p>
          <a:p>
            <a:endParaRPr lang="en-CA" dirty="0"/>
          </a:p>
        </p:txBody>
      </p:sp>
      <p:pic>
        <p:nvPicPr>
          <p:cNvPr id="12" name="Picture 11" descr="ques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3360342"/>
            <a:ext cx="2288970" cy="285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56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Expectations for</a:t>
            </a:r>
            <a:br>
              <a:rPr lang="en-US" dirty="0" smtClean="0"/>
            </a:br>
            <a:r>
              <a:rPr lang="en-US" dirty="0" smtClean="0"/>
              <a:t> Teacher Leaders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133600"/>
            <a:ext cx="7162800" cy="3962399"/>
          </a:xfrm>
        </p:spPr>
        <p:txBody>
          <a:bodyPr>
            <a:normAutofit/>
          </a:bodyPr>
          <a:lstStyle/>
          <a:p>
            <a:r>
              <a:rPr lang="en-US" dirty="0" smtClean="0"/>
              <a:t>When you think about your current role, </a:t>
            </a:r>
            <a:r>
              <a:rPr lang="en-US" dirty="0"/>
              <a:t>w</a:t>
            </a:r>
            <a:r>
              <a:rPr lang="en-US" dirty="0" smtClean="0"/>
              <a:t>hat </a:t>
            </a:r>
            <a:r>
              <a:rPr lang="en-US" dirty="0"/>
              <a:t>is </a:t>
            </a:r>
            <a:r>
              <a:rPr lang="en-US" dirty="0" smtClean="0"/>
              <a:t>different/same </a:t>
            </a:r>
            <a:r>
              <a:rPr lang="en-US" dirty="0"/>
              <a:t>about </a:t>
            </a:r>
            <a:r>
              <a:rPr lang="en-US" dirty="0" smtClean="0"/>
              <a:t>these expectations?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How do you see accomplishing these expectations in your school?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support would you need to accomplish these expectations? </a:t>
            </a:r>
          </a:p>
        </p:txBody>
      </p:sp>
    </p:spTree>
    <p:extLst>
      <p:ext uri="{BB962C8B-B14F-4D97-AF65-F5344CB8AC3E}">
        <p14:creationId xmlns:p14="http://schemas.microsoft.com/office/powerpoint/2010/main" val="224285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Group Debrief</a:t>
            </a:r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000">
            <a:off x="4854575" y="2339828"/>
            <a:ext cx="3021013" cy="2248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61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 a Shared Vision</a:t>
            </a:r>
          </a:p>
          <a:p>
            <a:pPr lvl="1"/>
            <a:r>
              <a:rPr lang="en-US" dirty="0" smtClean="0"/>
              <a:t>Special Ed, ADCOS, AISI</a:t>
            </a:r>
          </a:p>
          <a:p>
            <a:pPr lvl="1"/>
            <a:endParaRPr lang="en-US" dirty="0"/>
          </a:p>
          <a:p>
            <a:endParaRPr lang="en-CA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1142976" y="606035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428860" y="534597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714744" y="463159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000628" y="391721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286512" y="3202839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2071670" y="5703169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3358348" y="4987995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4644232" y="4273615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 flipH="1" flipV="1">
            <a:off x="5930116" y="3559235"/>
            <a:ext cx="7143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93194" y="5417417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Telling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79078" y="4774475"/>
            <a:ext cx="1071570" cy="378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Selling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764962" y="4060095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857752" y="3345715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Consulting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215074" y="2631335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Co-Creating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62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back!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Pick a candy that best illustrates your level</a:t>
            </a:r>
          </a:p>
          <a:p>
            <a:pPr lvl="1"/>
            <a:r>
              <a:rPr lang="en-US" dirty="0" smtClean="0"/>
              <a:t> – High school</a:t>
            </a:r>
          </a:p>
          <a:p>
            <a:pPr lvl="1"/>
            <a:r>
              <a:rPr lang="en-US" dirty="0" smtClean="0"/>
              <a:t> – </a:t>
            </a:r>
            <a:r>
              <a:rPr lang="en-US" dirty="0"/>
              <a:t>M</a:t>
            </a:r>
            <a:r>
              <a:rPr lang="en-US" dirty="0" smtClean="0"/>
              <a:t>iddle</a:t>
            </a:r>
          </a:p>
          <a:p>
            <a:pPr lvl="1"/>
            <a:r>
              <a:rPr lang="en-US" dirty="0" smtClean="0"/>
              <a:t> – Elementary</a:t>
            </a:r>
          </a:p>
          <a:p>
            <a:pPr lvl="1"/>
            <a:r>
              <a:rPr lang="en-US" dirty="0" smtClean="0"/>
              <a:t> – K-12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2195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Provincial Context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‘you tube’ video was shown at the Alberta Education – Provincial Action on Inclusion Meeting on Friday, Jan 13</a:t>
            </a:r>
            <a:r>
              <a:rPr lang="en-US" baseline="30000" dirty="0" smtClean="0"/>
              <a:t>th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hlinkClick r:id="rId2"/>
              </a:rPr>
              <a:t>Diversity in Alberta Schools: A Journey to Inclusion – YouTube</a:t>
            </a:r>
            <a:endParaRPr lang="en-US" dirty="0" smtClean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3731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Provincial Context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Action on Inclusion</a:t>
            </a:r>
          </a:p>
          <a:p>
            <a:pPr lvl="1"/>
            <a:r>
              <a:rPr lang="en-US" dirty="0"/>
              <a:t>Learning Coach </a:t>
            </a:r>
            <a:r>
              <a:rPr lang="en-US" dirty="0" smtClean="0"/>
              <a:t>Model</a:t>
            </a:r>
          </a:p>
          <a:p>
            <a:pPr lvl="1"/>
            <a:r>
              <a:rPr lang="en-US" dirty="0" smtClean="0"/>
              <a:t>Wrap-around-services (team)</a:t>
            </a:r>
            <a:endParaRPr lang="en-US" dirty="0"/>
          </a:p>
          <a:p>
            <a:pPr lvl="1"/>
            <a:r>
              <a:rPr lang="en-US" dirty="0" smtClean="0"/>
              <a:t>IEPT</a:t>
            </a:r>
          </a:p>
          <a:p>
            <a:pPr marL="365760" lvl="1" indent="0">
              <a:buNone/>
            </a:pPr>
            <a:endParaRPr lang="en-US" dirty="0"/>
          </a:p>
          <a:p>
            <a:r>
              <a:rPr lang="en-US" dirty="0"/>
              <a:t>AISI 5 </a:t>
            </a:r>
            <a:endParaRPr lang="en-US" dirty="0" smtClean="0"/>
          </a:p>
          <a:p>
            <a:pPr lvl="1"/>
            <a:r>
              <a:rPr lang="en-US" dirty="0" smtClean="0"/>
              <a:t>Research Capacity – deeper focus </a:t>
            </a:r>
          </a:p>
          <a:p>
            <a:pPr lvl="1"/>
            <a:r>
              <a:rPr lang="en-US" dirty="0" smtClean="0"/>
              <a:t>Collaboration – across schools and districts</a:t>
            </a:r>
          </a:p>
          <a:p>
            <a:pPr lvl="1"/>
            <a:r>
              <a:rPr lang="en-US" dirty="0" smtClean="0"/>
              <a:t>Active, meaningful engagement of community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6209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CESD Context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2119256"/>
            <a:ext cx="7162800" cy="4052943"/>
          </a:xfrm>
        </p:spPr>
        <p:txBody>
          <a:bodyPr>
            <a:normAutofit/>
          </a:bodyPr>
          <a:lstStyle/>
          <a:p>
            <a:r>
              <a:rPr lang="en-US" dirty="0" smtClean="0"/>
              <a:t>New Mission and Vision</a:t>
            </a:r>
          </a:p>
          <a:p>
            <a:pPr lvl="1"/>
            <a:r>
              <a:rPr lang="en-US" dirty="0" smtClean="0"/>
              <a:t>ALL Learners</a:t>
            </a:r>
          </a:p>
          <a:p>
            <a:r>
              <a:rPr lang="en-US" dirty="0" smtClean="0"/>
              <a:t>QLE</a:t>
            </a:r>
          </a:p>
          <a:p>
            <a:r>
              <a:rPr lang="en-US" dirty="0" smtClean="0"/>
              <a:t>Feedback </a:t>
            </a:r>
          </a:p>
          <a:p>
            <a:pPr lvl="1"/>
            <a:r>
              <a:rPr lang="en-US" dirty="0" smtClean="0"/>
              <a:t>Reduce silos, reduce number initiatives, alignment of services</a:t>
            </a:r>
            <a:endParaRPr lang="en-CA" dirty="0"/>
          </a:p>
          <a:p>
            <a:r>
              <a:rPr lang="en-US" dirty="0" smtClean="0"/>
              <a:t>Instructional Leadership</a:t>
            </a:r>
          </a:p>
          <a:p>
            <a:pPr lvl="1"/>
            <a:r>
              <a:rPr lang="en-US" dirty="0" smtClean="0"/>
              <a:t>Admin in classrooms</a:t>
            </a:r>
          </a:p>
        </p:txBody>
      </p:sp>
    </p:spTree>
    <p:extLst>
      <p:ext uri="{BB962C8B-B14F-4D97-AF65-F5344CB8AC3E}">
        <p14:creationId xmlns:p14="http://schemas.microsoft.com/office/powerpoint/2010/main" val="317443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6965245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Clarity - Special Education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6327765"/>
              </p:ext>
            </p:extLst>
          </p:nvPr>
        </p:nvGraphicFramePr>
        <p:xfrm>
          <a:off x="1143000" y="1157877"/>
          <a:ext cx="7010402" cy="4958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2"/>
              </a:tblGrid>
              <a:tr h="3547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Moving from 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Moving to</a:t>
                      </a:r>
                      <a:endParaRPr lang="en-CA" dirty="0"/>
                    </a:p>
                  </a:txBody>
                  <a:tcPr/>
                </a:tc>
              </a:tr>
              <a:tr h="878273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Student Services takes on responsibility of Special Education</a:t>
                      </a:r>
                      <a:endParaRPr lang="en-CA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Student Services aligns with other CO services to support EVERY student – focus on Mission/Vision/QLE</a:t>
                      </a:r>
                    </a:p>
                  </a:txBody>
                  <a:tcPr/>
                </a:tc>
              </a:tr>
              <a:tr h="2388116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Special Education Liaisons – coordinate specialized services, support work of IPPs, work with individual students, Level B assessments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Learning Support – assist teachers with IEPTs, paperwork, coordination of services and when needed, Level B assessments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smtClean="0"/>
                        <a:t>Learning Support Team –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     p</a:t>
                      </a:r>
                      <a:r>
                        <a:rPr lang="en-US" sz="1400" dirty="0" smtClean="0"/>
                        <a:t>rovide</a:t>
                      </a:r>
                      <a:r>
                        <a:rPr lang="en-US" sz="1400" baseline="0" dirty="0" smtClean="0"/>
                        <a:t> and facilitate instructional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     coaching, co-teaching and/or co-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      planning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/>
                        <a:t>Coordinate/facilitate</a:t>
                      </a:r>
                      <a:r>
                        <a:rPr lang="en-US" sz="1400" baseline="0" dirty="0" smtClean="0"/>
                        <a:t> p</a:t>
                      </a:r>
                      <a:r>
                        <a:rPr lang="en-US" sz="1400" dirty="0" smtClean="0"/>
                        <a:t>rofessional development as part of a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dirty="0" smtClean="0"/>
                        <a:t>      team</a:t>
                      </a:r>
                      <a:endParaRPr lang="en-CA" sz="1400" dirty="0" smtClean="0"/>
                    </a:p>
                  </a:txBody>
                  <a:tcPr/>
                </a:tc>
              </a:tr>
              <a:tr h="1276025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Focus</a:t>
                      </a:r>
                      <a:r>
                        <a:rPr lang="en-US" sz="1400" baseline="0" dirty="0" smtClean="0"/>
                        <a:t> on students identified with a special education code – common practice to pull out and provide separate specialized programs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Support</a:t>
                      </a:r>
                      <a:r>
                        <a:rPr lang="en-US" sz="1400" baseline="0" dirty="0" smtClean="0"/>
                        <a:t> for ALL students in classrooms – main focus on supporting/working in the classroom environment with targeted and/or specialized support when needed</a:t>
                      </a:r>
                      <a:endParaRPr lang="en-CA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05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6965245" cy="1202485"/>
          </a:xfrm>
        </p:spPr>
        <p:txBody>
          <a:bodyPr/>
          <a:lstStyle/>
          <a:p>
            <a:r>
              <a:rPr lang="en-US" dirty="0" smtClean="0"/>
              <a:t>Clarity around AISI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3129852"/>
              </p:ext>
            </p:extLst>
          </p:nvPr>
        </p:nvGraphicFramePr>
        <p:xfrm>
          <a:off x="838200" y="1524000"/>
          <a:ext cx="7543800" cy="4673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390189"/>
                <a:gridCol w="415361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Moving</a:t>
                      </a:r>
                      <a:r>
                        <a:rPr lang="en-US" baseline="0" dirty="0" smtClean="0"/>
                        <a:t> From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Moving To</a:t>
                      </a:r>
                      <a:endParaRPr lang="en-CA" dirty="0"/>
                    </a:p>
                  </a:txBody>
                  <a:tcPr/>
                </a:tc>
              </a:tr>
              <a:tr h="54356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AISI</a:t>
                      </a:r>
                      <a:r>
                        <a:rPr lang="en-US" baseline="0" dirty="0" smtClean="0"/>
                        <a:t> as a separate Learning Services initiative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QLE</a:t>
                      </a:r>
                      <a:r>
                        <a:rPr lang="en-US" baseline="0" dirty="0" smtClean="0"/>
                        <a:t> drives district and school focus</a:t>
                      </a:r>
                      <a:endParaRPr lang="en-CA" dirty="0" smtClean="0"/>
                    </a:p>
                  </a:txBody>
                  <a:tcPr/>
                </a:tc>
              </a:tr>
              <a:tr h="161036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AISI leaders coordinate/facilitate professional development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dirty="0" smtClean="0"/>
                        <a:t>Teams: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Provide</a:t>
                      </a:r>
                      <a:r>
                        <a:rPr lang="en-US" baseline="0" dirty="0" smtClean="0"/>
                        <a:t> and facilitate instructional coaching, co-teaching and/or co-planning</a:t>
                      </a:r>
                      <a:endParaRPr lang="en-CA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Coordinate/facilitate professional development as part of a team</a:t>
                      </a:r>
                      <a:endParaRPr lang="en-CA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AISI leaders engage in research around areas of focus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Teams engage and apply research in</a:t>
                      </a:r>
                      <a:r>
                        <a:rPr lang="en-US" baseline="0" dirty="0" smtClean="0"/>
                        <a:t> classrooms 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Focus on students</a:t>
                      </a:r>
                      <a:endParaRPr lang="en-C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Deliberate focus on ALL students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AISI individual school improvement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CESD community improvement 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895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9526" y="652964"/>
            <a:ext cx="6965245" cy="1202485"/>
          </a:xfrm>
        </p:spPr>
        <p:txBody>
          <a:bodyPr/>
          <a:lstStyle/>
          <a:p>
            <a:r>
              <a:rPr lang="en-US" dirty="0" smtClean="0"/>
              <a:t>ROLES?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 rot="20258221">
            <a:off x="783325" y="2267440"/>
            <a:ext cx="475559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Learning support </a:t>
            </a:r>
          </a:p>
          <a:p>
            <a:pPr algn="ctr"/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teacher</a:t>
            </a:r>
            <a:endParaRPr lang="en-US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19526" y="5165678"/>
            <a:ext cx="48189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Learning Coach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948602">
            <a:off x="3145686" y="4073507"/>
            <a:ext cx="519521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Learning assistance</a:t>
            </a:r>
          </a:p>
          <a:p>
            <a:pPr algn="ctr"/>
            <a:r>
              <a:rPr lang="en-US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facilitator</a:t>
            </a:r>
            <a:endParaRPr lang="en-US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10200" y="2467495"/>
            <a:ext cx="21515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Other?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058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QLE – overarching focus</a:t>
            </a:r>
            <a:endParaRPr lang="en-CA" dirty="0"/>
          </a:p>
        </p:txBody>
      </p:sp>
      <p:pic>
        <p:nvPicPr>
          <p:cNvPr id="2050" name="Picture 2" descr="D:\users\lsteele.CESD\Pictures\General\dec version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56781" y="2119313"/>
            <a:ext cx="5409801" cy="360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21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0</TotalTime>
  <Words>467</Words>
  <Application>Microsoft Office PowerPoint</Application>
  <PresentationFormat>On-screen Show (4:3)</PresentationFormat>
  <Paragraphs>98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Pushpin</vt:lpstr>
      <vt:lpstr>Teacher Leaders</vt:lpstr>
      <vt:lpstr>Welcome back!</vt:lpstr>
      <vt:lpstr>Provincial Context</vt:lpstr>
      <vt:lpstr>Provincial Context</vt:lpstr>
      <vt:lpstr>CESD Context</vt:lpstr>
      <vt:lpstr>Clarity - Special Education</vt:lpstr>
      <vt:lpstr>Clarity around AISI</vt:lpstr>
      <vt:lpstr>ROLES?</vt:lpstr>
      <vt:lpstr>QLE – overarching focus</vt:lpstr>
      <vt:lpstr>Coming Together</vt:lpstr>
      <vt:lpstr>Process</vt:lpstr>
      <vt:lpstr>Expectations for  Teacher Leaders </vt:lpstr>
      <vt:lpstr>Large Group Debrief</vt:lpstr>
      <vt:lpstr>Next Steps</vt:lpstr>
    </vt:vector>
  </TitlesOfParts>
  <Company>Chinook's Edge School Division No. 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Teacher Leaders</dc:title>
  <dc:creator>Technology Services</dc:creator>
  <cp:lastModifiedBy>Technology Services</cp:lastModifiedBy>
  <cp:revision>1</cp:revision>
  <dcterms:created xsi:type="dcterms:W3CDTF">2012-01-22T17:59:21Z</dcterms:created>
  <dcterms:modified xsi:type="dcterms:W3CDTF">2012-01-22T18:00:02Z</dcterms:modified>
</cp:coreProperties>
</file>